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381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3462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3462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38100" cap="flat">
              <a:solidFill>
                <a:srgbClr val="003462"/>
              </a:solidFill>
              <a:prstDash val="solid"/>
              <a:round/>
            </a:ln>
          </a:top>
          <a:bottom>
            <a:ln w="127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3462"/>
        </a:fontRef>
        <a:srgbClr val="003462"/>
      </a:tcTxStyle>
      <a:tcStyle>
        <a:tcBdr>
          <a:left>
            <a:ln w="12700" cap="flat">
              <a:solidFill>
                <a:srgbClr val="003462"/>
              </a:solidFill>
              <a:prstDash val="solid"/>
              <a:round/>
            </a:ln>
          </a:left>
          <a:right>
            <a:ln w="12700" cap="flat">
              <a:solidFill>
                <a:srgbClr val="003462"/>
              </a:solidFill>
              <a:prstDash val="solid"/>
              <a:round/>
            </a:ln>
          </a:right>
          <a:top>
            <a:ln w="12700" cap="flat">
              <a:solidFill>
                <a:srgbClr val="003462"/>
              </a:solidFill>
              <a:prstDash val="solid"/>
              <a:round/>
            </a:ln>
          </a:top>
          <a:bottom>
            <a:ln w="38100" cap="flat">
              <a:solidFill>
                <a:srgbClr val="003462"/>
              </a:solidFill>
              <a:prstDash val="solid"/>
              <a:round/>
            </a:ln>
          </a:bottom>
          <a:insideH>
            <a:ln w="12700" cap="flat">
              <a:solidFill>
                <a:srgbClr val="003462"/>
              </a:solidFill>
              <a:prstDash val="solid"/>
              <a:round/>
            </a:ln>
          </a:insideH>
          <a:insideV>
            <a:ln w="12700" cap="flat">
              <a:solidFill>
                <a:srgbClr val="00346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/>
          </p:nvPr>
        </p:nvSpPr>
        <p:spPr>
          <a:xfrm>
            <a:off x="1201340" y="11847162"/>
            <a:ext cx="21971004" cy="636980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8221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>
                <a:solidFill>
                  <a:srgbClr val="FFFFFF"/>
                </a:solidFill>
              </a:defRPr>
            </a:lvl2pPr>
            <a:lvl3pPr marL="12793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>
                <a:solidFill>
                  <a:srgbClr val="FFFFFF"/>
                </a:solidFill>
              </a:defRPr>
            </a:lvl3pPr>
            <a:lvl4pPr marL="17365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>
                <a:solidFill>
                  <a:srgbClr val="FFFFFF"/>
                </a:solidFill>
              </a:defRPr>
            </a:lvl4pPr>
            <a:lvl5pPr marL="21937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Google Shape;12;p41"/>
          <p:cNvSpPr txBox="1"/>
          <p:nvPr>
            <p:ph type="body" sz="quarter" idx="21"/>
          </p:nvPr>
        </p:nvSpPr>
        <p:spPr>
          <a:xfrm>
            <a:off x="1201342" y="7210490"/>
            <a:ext cx="21971002" cy="1905002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chemeClr val="accent1"/>
                </a:solidFill>
              </a:defRPr>
            </a:pP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z="11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/>
          <p:nvPr>
            <p:ph type="title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" name="Body Level One…"/>
          <p:cNvSpPr txBox="1"/>
          <p:nvPr>
            <p:ph type="body" sz="quarter" idx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1pPr>
            <a:lvl2pPr marL="9682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2pPr>
            <a:lvl3pPr marL="14254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3pPr>
            <a:lvl4pPr marL="18826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4pPr>
            <a:lvl5pPr marL="23398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/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1pPr>
            <a:lvl2pPr marL="9682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2pPr>
            <a:lvl3pPr marL="14254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3pPr>
            <a:lvl4pPr marL="18826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4pPr>
            <a:lvl5pPr marL="23398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Google Shape;64;p52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spcBef>
                <a:spcPts val="1800"/>
              </a:spcBef>
              <a:buClrTx/>
              <a:buSzTx/>
              <a:buFontTx/>
              <a:buNone/>
              <a:defRPr sz="5500"/>
            </a:pP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/>
          <p:nvPr>
            <p:ph type="body" sz="half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22860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1600">
                <a:solidFill>
                  <a:srgbClr val="004C7F"/>
                </a:solidFill>
              </a:defRPr>
            </a:lvl1pPr>
            <a:lvl2pPr marL="228600" indent="4572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1600">
                <a:solidFill>
                  <a:srgbClr val="004C7F"/>
                </a:solidFill>
              </a:defRPr>
            </a:lvl2pPr>
            <a:lvl3pPr marL="228600" indent="9144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1600">
                <a:solidFill>
                  <a:srgbClr val="004C7F"/>
                </a:solidFill>
              </a:defRPr>
            </a:lvl3pPr>
            <a:lvl4pPr marL="22860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1600">
                <a:solidFill>
                  <a:srgbClr val="004C7F"/>
                </a:solidFill>
              </a:defRPr>
            </a:lvl4pPr>
            <a:lvl5pPr marL="22860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1600">
                <a:solidFill>
                  <a:srgbClr val="004C7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ody Level One…"/>
          <p:cNvSpPr txBox="1"/>
          <p:nvPr>
            <p:ph type="body" idx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anchor="b"/>
          <a:lstStyle>
            <a:lvl1pPr marL="228600" indent="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sz="25000">
                <a:solidFill>
                  <a:srgbClr val="004C7F"/>
                </a:solidFill>
              </a:defRPr>
            </a:lvl1pPr>
            <a:lvl2pPr marL="228600" indent="4572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sz="25000">
                <a:solidFill>
                  <a:srgbClr val="004C7F"/>
                </a:solidFill>
              </a:defRPr>
            </a:lvl2pPr>
            <a:lvl3pPr marL="228600" indent="9144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sz="25000">
                <a:solidFill>
                  <a:srgbClr val="004C7F"/>
                </a:solidFill>
              </a:defRPr>
            </a:lvl3pPr>
            <a:lvl4pPr marL="22860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sz="25000">
                <a:solidFill>
                  <a:srgbClr val="004C7F"/>
                </a:solidFill>
              </a:defRPr>
            </a:lvl4pPr>
            <a:lvl5pPr marL="22860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sz="25000">
                <a:solidFill>
                  <a:srgbClr val="004C7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Google Shape;71;p54"/>
          <p:cNvSpPr txBox="1"/>
          <p:nvPr>
            <p:ph type="body" sz="quarter" idx="2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22860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pP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3600"/>
            </a:lvl1pPr>
            <a:lvl2pPr marL="8221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/>
            </a:lvl2pPr>
            <a:lvl3pPr marL="12793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/>
            </a:lvl3pPr>
            <a:lvl4pPr marL="17365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/>
            </a:lvl4pPr>
            <a:lvl5pPr marL="21937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Google Shape;75;p55"/>
          <p:cNvSpPr txBox="1"/>
          <p:nvPr>
            <p:ph type="body" sz="half" idx="2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/>
          <a:lstStyle/>
          <a:p>
            <a:pPr marL="228600" indent="0">
              <a:spcBef>
                <a:spcPts val="0"/>
              </a:spcBef>
              <a:buClrTx/>
              <a:buSzTx/>
              <a:buFontTx/>
              <a:buNone/>
              <a:defRPr sz="8500">
                <a:solidFill>
                  <a:srgbClr val="004C7F"/>
                </a:solidFill>
              </a:defRPr>
            </a:pP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78;p56"/>
          <p:cNvSpPr/>
          <p:nvPr>
            <p:ph type="pic" sz="quarter" idx="21"/>
          </p:nvPr>
        </p:nvSpPr>
        <p:spPr>
          <a:xfrm>
            <a:off x="15436504" y="1270000"/>
            <a:ext cx="8167168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Google Shape;79;p56"/>
          <p:cNvSpPr/>
          <p:nvPr>
            <p:ph type="pic" sz="quarter" idx="22"/>
          </p:nvPr>
        </p:nvSpPr>
        <p:spPr>
          <a:xfrm>
            <a:off x="15461772" y="7085972"/>
            <a:ext cx="8148415" cy="5432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6" name="Google Shape;80;p56"/>
          <p:cNvSpPr/>
          <p:nvPr>
            <p:ph type="pic" idx="23"/>
          </p:nvPr>
        </p:nvSpPr>
        <p:spPr>
          <a:xfrm>
            <a:off x="-124636" y="1270000"/>
            <a:ext cx="16859220" cy="112394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83;p57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201340" y="11847162"/>
            <a:ext cx="21971005" cy="636981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indent="-509777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>
                <a:solidFill>
                  <a:srgbClr val="FFFFFF"/>
                </a:solidFill>
              </a:defRPr>
            </a:lvl2pPr>
            <a:lvl3pPr indent="-509777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>
                <a:solidFill>
                  <a:srgbClr val="FFFFFF"/>
                </a:solidFill>
              </a:defRPr>
            </a:lvl3pPr>
            <a:lvl4pPr indent="-509777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>
                <a:solidFill>
                  <a:srgbClr val="FFFFFF"/>
                </a:solidFill>
              </a:defRPr>
            </a:lvl4pPr>
            <a:lvl5pPr indent="-509777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Google Shape;17;p42"/>
          <p:cNvSpPr txBox="1"/>
          <p:nvPr>
            <p:ph type="body" sz="quarter" idx="21"/>
          </p:nvPr>
        </p:nvSpPr>
        <p:spPr>
          <a:xfrm>
            <a:off x="1201342" y="7210490"/>
            <a:ext cx="21971002" cy="1905003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chemeClr val="accent1"/>
                </a:solidFill>
              </a:defRPr>
            </a:pP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0;p43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3600"/>
            </a:lvl1pPr>
            <a:lvl2pPr marL="8221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/>
            </a:lvl2pPr>
            <a:lvl3pPr marL="12793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/>
            </a:lvl3pPr>
            <a:lvl4pPr marL="17365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/>
            </a:lvl4pPr>
            <a:lvl5pPr marL="2193702" indent="-276891">
              <a:lnSpc>
                <a:spcPct val="100000"/>
              </a:lnSpc>
              <a:spcBef>
                <a:spcPts val="0"/>
              </a:spcBef>
              <a:buClrTx/>
              <a:buSzPts val="3600"/>
              <a:buFontTx/>
              <a:defRPr b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Google Shape;23;p43"/>
          <p:cNvSpPr txBox="1"/>
          <p:nvPr>
            <p:ph type="body" sz="quarter" idx="22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>
                <a:solidFill>
                  <a:srgbClr val="FFFFFF"/>
                </a:solidFill>
              </a:defRPr>
            </a:pP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6;p44"/>
          <p:cNvSpPr/>
          <p:nvPr>
            <p:ph type="pic" idx="21"/>
          </p:nvPr>
        </p:nvSpPr>
        <p:spPr>
          <a:xfrm>
            <a:off x="9226574" y="1270000"/>
            <a:ext cx="16840152" cy="111844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1pPr>
            <a:lvl2pPr marL="228600" indent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2pPr>
            <a:lvl3pPr marL="228600" indent="914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3pPr>
            <a:lvl4pPr marL="228600" indent="1371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4pPr>
            <a:lvl5pPr marL="228600" indent="18288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1pPr>
            <a:lvl2pPr marL="9682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2pPr>
            <a:lvl3pPr marL="14254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3pPr>
            <a:lvl4pPr marL="18826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4pPr>
            <a:lvl5pPr marL="23398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Google Shape;33;p45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/>
          <p:nvPr>
            <p:ph type="body" sz="quarter" idx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1pPr>
            <a:lvl2pPr marL="9682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2pPr>
            <a:lvl3pPr marL="14254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3pPr>
            <a:lvl4pPr marL="18826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4pPr>
            <a:lvl5pPr marL="23398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Google Shape;40;p47"/>
          <p:cNvSpPr txBox="1"/>
          <p:nvPr>
            <p:ph type="body" sz="half" idx="2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Google Shape;41;p47"/>
          <p:cNvSpPr/>
          <p:nvPr>
            <p:ph type="pic" idx="22"/>
          </p:nvPr>
        </p:nvSpPr>
        <p:spPr>
          <a:xfrm>
            <a:off x="8432800" y="1263847"/>
            <a:ext cx="16850011" cy="111882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1pPr>
            <a:lvl2pPr marL="9682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2pPr>
            <a:lvl3pPr marL="14254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3pPr>
            <a:lvl4pPr marL="18826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4pPr>
            <a:lvl5pPr marL="23398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Google Shape;46;p48"/>
          <p:cNvSpPr txBox="1"/>
          <p:nvPr>
            <p:ph type="body" sz="half" idx="2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ody Level One…"/>
          <p:cNvSpPr txBox="1"/>
          <p:nvPr>
            <p:ph type="body" sz="quarter" idx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699" tIns="45699" rIns="45699" bIns="45699"/>
          <a:lstStyle>
            <a:lvl1pPr marL="228600" inden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5500"/>
            </a:lvl1pPr>
            <a:lvl2pPr marL="9682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2pPr>
            <a:lvl3pPr marL="14254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3pPr>
            <a:lvl4pPr marL="18826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4pPr>
            <a:lvl5pPr marL="2339840" indent="-423029">
              <a:lnSpc>
                <a:spcPct val="100000"/>
              </a:lnSpc>
              <a:spcBef>
                <a:spcPts val="0"/>
              </a:spcBef>
              <a:buClrTx/>
              <a:buSzPts val="5500"/>
              <a:buFontTx/>
              <a:defRPr b="1"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Google Shape;51;p49"/>
          <p:cNvSpPr txBox="1"/>
          <p:nvPr>
            <p:ph type="body" sz="half" idx="2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19200" y="549275"/>
            <a:ext cx="21945600" cy="369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500" u="none">
          <a:solidFill>
            <a:srgbClr val="004C7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500" u="none">
          <a:solidFill>
            <a:srgbClr val="004C7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500" u="none">
          <a:solidFill>
            <a:srgbClr val="004C7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500" u="none">
          <a:solidFill>
            <a:srgbClr val="004C7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500" u="none">
          <a:solidFill>
            <a:srgbClr val="004C7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500" u="none">
          <a:solidFill>
            <a:srgbClr val="004C7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500" u="none">
          <a:solidFill>
            <a:srgbClr val="004C7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500" u="none">
          <a:solidFill>
            <a:srgbClr val="004C7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500" u="none">
          <a:solidFill>
            <a:srgbClr val="004C7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57200" marR="0" indent="-369188" algn="l" defTabSz="914400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0000"/>
        </a:buClr>
        <a:buSzPts val="4800"/>
        <a:buFont typeface="Helvetica Neue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914400" marR="0" indent="-369188" algn="l" defTabSz="914400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0000"/>
        </a:buClr>
        <a:buSzPts val="4800"/>
        <a:buFont typeface="Helvetica Neue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71600" marR="0" indent="-369188" algn="l" defTabSz="914400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0000"/>
        </a:buClr>
        <a:buSzPts val="4800"/>
        <a:buFont typeface="Helvetica Neue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828800" marR="0" indent="-369188" algn="l" defTabSz="914400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0000"/>
        </a:buClr>
        <a:buSzPts val="4800"/>
        <a:buFont typeface="Helvetica Neue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86000" marR="0" indent="-369189" algn="l" defTabSz="914400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0000"/>
        </a:buClr>
        <a:buSzPts val="4800"/>
        <a:buFont typeface="Helvetica Neue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743200" marR="0" indent="-369189" algn="l" defTabSz="914400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0000"/>
        </a:buClr>
        <a:buSzPts val="4800"/>
        <a:buFont typeface="Helvetica Neue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00400" marR="0" indent="-369189" algn="l" defTabSz="914400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0000"/>
        </a:buClr>
        <a:buSzPts val="4800"/>
        <a:buFont typeface="Helvetica Neue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657600" marR="0" indent="-369189" algn="l" defTabSz="914400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0000"/>
        </a:buClr>
        <a:buSzPts val="4800"/>
        <a:buFont typeface="Helvetica Neue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14800" marR="0" indent="-369189" algn="l" defTabSz="914400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0000"/>
        </a:buClr>
        <a:buSzPts val="4800"/>
        <a:buFont typeface="Helvetica Neue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ink-stainedwretches.org" TargetMode="External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s://www.amo.on.ca/healthy-democracy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k-stainedwretches.org/wp-content/uploads/2024/10/Journalism-support-resolutions-2020-2022.pdf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unesco.org/en/days/press-freedom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://spotlightpressfreedom.org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news.ontario.ca/en/bulletin/1004801/province-protecting-ontario-jobs-with-new-advertising-directive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cbc.ca/news/politics/online-news-act-meta-facebook-1.6885634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cbc.ca/news/canada/hamilton/city-advertising-meta-1.6993752" TargetMode="External"/><Relationship Id="rId3" Type="http://schemas.openxmlformats.org/officeDocument/2006/relationships/hyperlink" Target="https://www.cbc.ca/news/canada/montreal/media-quebec-meta-google-1.6898092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us.macmillan.com/books/9781250844200/collisionofpower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ocalnewsresearchproject.ca/2023/11/21/librarians-can-help-create-inventories-for-community-news-access-in-canada/" TargetMode="External"/><Relationship Id="rId3" Type="http://schemas.openxmlformats.org/officeDocument/2006/relationships/hyperlink" Target="mailto:ink.stained.campaign@gmail.com" TargetMode="Externa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dsb-dogwood.softr.app" TargetMode="External"/><Relationship Id="rId3" Type="http://schemas.openxmlformats.org/officeDocument/2006/relationships/image" Target="../media/image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k-stainedwretches.org/resources/" TargetMode="External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nk.stained.campaign@gmail.com" TargetMode="Externa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k-stainedwretches.org/wp-content/uploads/2024/10/Journalism-support-resolutions-2020-2022.pdf" TargetMode="External"/><Relationship Id="rId3" Type="http://schemas.openxmlformats.org/officeDocument/2006/relationships/hyperlink" Target="https://www.unesco.org/en/days/press-freedom" TargetMode="External"/><Relationship Id="rId4" Type="http://schemas.openxmlformats.org/officeDocument/2006/relationships/hyperlink" Target="https://ink-stainedwretches.org/spotlightpressfreedom/" TargetMode="External"/><Relationship Id="rId5" Type="http://schemas.openxmlformats.org/officeDocument/2006/relationships/hyperlink" Target="https://news.ontario.ca/en/bulletin/1004801/province-protecting-ontario-jobs-with-new-advertising-directive" TargetMode="External"/><Relationship Id="rId6" Type="http://schemas.openxmlformats.org/officeDocument/2006/relationships/hyperlink" Target="https://www.cbc.ca/news/politics/online-news-act-meta-facebook-1.6885634" TargetMode="External"/><Relationship Id="rId7" Type="http://schemas.openxmlformats.org/officeDocument/2006/relationships/hyperlink" Target="https://localnewsresearchproject.ca/2023/11/21/librarians-can-help-create-inventories-for-community-news-access-in-canada/" TargetMode="External"/><Relationship Id="rId8" Type="http://schemas.openxmlformats.org/officeDocument/2006/relationships/hyperlink" Target="https://ldsb-dogwood.softr.app" TargetMode="External"/><Relationship Id="rId9" Type="http://schemas.openxmlformats.org/officeDocument/2006/relationships/hyperlink" Target="https://www.ink-stainedwretches.org/resources.html" TargetMode="External"/><Relationship Id="rId10" Type="http://schemas.openxmlformats.org/officeDocument/2006/relationships/hyperlink" Target="mailto:ink.stained.campaign@gmail.com" TargetMode="Externa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k-stainedwretches.org" TargetMode="External"/><Relationship Id="rId3" Type="http://schemas.openxmlformats.org/officeDocument/2006/relationships/hyperlink" Target="https://localnewsresearchproject.ca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35582.pcdn.co/wp-content/uploads/2025/12/LocalNewsMapDataDecember2025.pdf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ewspoverty.geolive.ca/" TargetMode="External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s://gold.uclg.org/sites/default/files/uploaded/HLPF2024.pdf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91;p1"/>
          <p:cNvSpPr txBox="1"/>
          <p:nvPr>
            <p:ph type="body" sz="quarter" idx="1"/>
          </p:nvPr>
        </p:nvSpPr>
        <p:spPr>
          <a:xfrm>
            <a:off x="10339916" y="11818820"/>
            <a:ext cx="3952958" cy="801659"/>
          </a:xfrm>
          <a:prstGeom prst="rect">
            <a:avLst/>
          </a:prstGeom>
        </p:spPr>
        <p:txBody>
          <a:bodyPr/>
          <a:lstStyle/>
          <a:p>
            <a:pPr marL="0" defTabSz="713231">
              <a:defRPr b="0" sz="2340" u="sng"/>
            </a:pPr>
            <a:r>
              <a:rPr>
                <a:hlinkClick r:id="rId2" invalidUrl="" action="" tgtFrame="" tooltip="" history="1" highlightClick="0" endSnd="0"/>
              </a:rPr>
              <a:t>Ink-stained Wretches</a:t>
            </a:r>
            <a:r>
              <a:rPr u="none"/>
              <a:t> 2026</a:t>
            </a:r>
          </a:p>
        </p:txBody>
      </p:sp>
      <p:sp>
        <p:nvSpPr>
          <p:cNvPr id="182" name="Google Shape;92;p1"/>
          <p:cNvSpPr txBox="1"/>
          <p:nvPr>
            <p:ph type="title"/>
          </p:nvPr>
        </p:nvSpPr>
        <p:spPr>
          <a:xfrm>
            <a:off x="3856721" y="1719764"/>
            <a:ext cx="16670558" cy="2897719"/>
          </a:xfrm>
          <a:prstGeom prst="rect">
            <a:avLst/>
          </a:prstGeom>
        </p:spPr>
        <p:txBody>
          <a:bodyPr/>
          <a:lstStyle>
            <a:lvl1pPr algn="ctr">
              <a:defRPr sz="7000"/>
            </a:lvl1pPr>
          </a:lstStyle>
          <a:p>
            <a:pPr/>
            <a:r>
              <a:t>Fostering a healthy democracy through support for local journalism</a:t>
            </a:r>
          </a:p>
        </p:txBody>
      </p:sp>
      <p:sp>
        <p:nvSpPr>
          <p:cNvPr id="183" name="Google Shape;93;p1"/>
          <p:cNvSpPr txBox="1"/>
          <p:nvPr/>
        </p:nvSpPr>
        <p:spPr>
          <a:xfrm>
            <a:off x="7018287" y="4948781"/>
            <a:ext cx="10347426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toolkit for municipal leaders</a:t>
            </a:r>
          </a:p>
        </p:txBody>
      </p:sp>
      <p:pic>
        <p:nvPicPr>
          <p:cNvPr id="184" name="Ink-Stained-Wretches_Full-Colour.jpg" descr="Ink-Stained-Wretches_Full-Colou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9024" y="7361685"/>
            <a:ext cx="6385952" cy="3949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AMO Healthy Democracy Project web page.png" descr="AMO Healthy Democracy Project web p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3118" y="3303721"/>
            <a:ext cx="17021274" cy="932656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Explore the AMO’s…"/>
          <p:cNvSpPr txBox="1"/>
          <p:nvPr>
            <p:ph type="title"/>
          </p:nvPr>
        </p:nvSpPr>
        <p:spPr>
          <a:xfrm>
            <a:off x="3265748" y="896518"/>
            <a:ext cx="18516014" cy="2016885"/>
          </a:xfrm>
          <a:prstGeom prst="rect">
            <a:avLst/>
          </a:prstGeom>
        </p:spPr>
        <p:txBody>
          <a:bodyPr/>
          <a:lstStyle/>
          <a:p>
            <a:pPr algn="ctr" defTabSz="795527">
              <a:defRPr sz="4785"/>
            </a:pPr>
            <a:r>
              <a:t>Explore the AMO’s</a:t>
            </a:r>
          </a:p>
          <a:p>
            <a:pPr algn="ctr" defTabSz="795527">
              <a:defRPr sz="4785"/>
            </a:pPr>
            <a:r>
              <a:t> </a:t>
            </a:r>
            <a:r>
              <a:rPr u="sng">
                <a:hlinkClick r:id="rId3" invalidUrl="" action="" tgtFrame="" tooltip="" history="1" highlightClick="0" endSnd="0"/>
              </a:rPr>
              <a:t>Healthy Democracy Project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143;p10"/>
          <p:cNvSpPr txBox="1"/>
          <p:nvPr>
            <p:ph type="title"/>
          </p:nvPr>
        </p:nvSpPr>
        <p:spPr>
          <a:xfrm>
            <a:off x="2933993" y="3904106"/>
            <a:ext cx="19025138" cy="2953633"/>
          </a:xfrm>
          <a:prstGeom prst="rect">
            <a:avLst/>
          </a:prstGeom>
        </p:spPr>
        <p:txBody>
          <a:bodyPr/>
          <a:lstStyle/>
          <a:p>
            <a:pPr algn="ctr">
              <a:defRPr sz="7000"/>
            </a:pPr>
            <a:r>
              <a:t>GETTING ACTIVE</a:t>
            </a:r>
          </a:p>
          <a:p>
            <a:pPr algn="ctr">
              <a:defRPr sz="53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143;p10"/>
          <p:cNvSpPr txBox="1"/>
          <p:nvPr>
            <p:ph type="title"/>
          </p:nvPr>
        </p:nvSpPr>
        <p:spPr>
          <a:xfrm>
            <a:off x="2933993" y="3904106"/>
            <a:ext cx="19025138" cy="2953633"/>
          </a:xfrm>
          <a:prstGeom prst="rect">
            <a:avLst/>
          </a:prstGeom>
        </p:spPr>
        <p:txBody>
          <a:bodyPr/>
          <a:lstStyle/>
          <a:p>
            <a:pPr algn="ctr">
              <a:defRPr sz="5300"/>
            </a:pPr>
          </a:p>
          <a:p>
            <a:pPr algn="ctr">
              <a:defRPr sz="7000"/>
            </a:pPr>
            <a:r>
              <a:t>Consider taking some of the following </a:t>
            </a:r>
            <a:endParaRPr>
              <a:solidFill>
                <a:srgbClr val="004C7F"/>
              </a:solidFill>
            </a:endParaRPr>
          </a:p>
          <a:p>
            <a:pPr algn="ctr">
              <a:defRPr sz="7000"/>
            </a:pPr>
            <a:r>
              <a:t>16 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153;p12"/>
          <p:cNvSpPr txBox="1"/>
          <p:nvPr>
            <p:ph type="title"/>
          </p:nvPr>
        </p:nvSpPr>
        <p:spPr>
          <a:xfrm>
            <a:off x="2116333" y="3590991"/>
            <a:ext cx="20151334" cy="4044901"/>
          </a:xfrm>
          <a:prstGeom prst="rect">
            <a:avLst/>
          </a:prstGeom>
        </p:spPr>
        <p:txBody>
          <a:bodyPr/>
          <a:lstStyle/>
          <a:p>
            <a:pPr algn="ctr">
              <a:defRPr sz="5500"/>
            </a:pPr>
            <a:r>
              <a:t>1. Join the dozens of Canadian municipalities that have already passed council motions expressing </a:t>
            </a:r>
            <a:r>
              <a:rPr i="1"/>
              <a:t>vocal support</a:t>
            </a:r>
            <a:r>
              <a:t> for local journalism. </a:t>
            </a:r>
          </a:p>
          <a:p>
            <a:pPr algn="ctr">
              <a:defRPr sz="5500"/>
            </a:pPr>
          </a:p>
          <a:p>
            <a:pPr algn="ctr">
              <a:defRPr sz="5500" u="sng"/>
            </a:pPr>
            <a:r>
              <a:rPr>
                <a:hlinkClick r:id="rId2" invalidUrl="" action="" tgtFrame="" tooltip="" history="1" highlightClick="0" endSnd="0"/>
              </a:rPr>
              <a:t>See details and draft wording here.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4;p23"/>
          <p:cNvSpPr txBox="1"/>
          <p:nvPr>
            <p:ph type="title"/>
          </p:nvPr>
        </p:nvSpPr>
        <p:spPr>
          <a:xfrm>
            <a:off x="2185222" y="1830854"/>
            <a:ext cx="20914024" cy="2973291"/>
          </a:xfrm>
          <a:prstGeom prst="rect">
            <a:avLst/>
          </a:prstGeom>
        </p:spPr>
        <p:txBody>
          <a:bodyPr/>
          <a:lstStyle/>
          <a:p>
            <a:pPr defTabSz="722376">
              <a:lnSpc>
                <a:spcPct val="100000"/>
              </a:lnSpc>
              <a:defRPr sz="6004">
                <a:solidFill>
                  <a:srgbClr val="004C7F"/>
                </a:solidFill>
              </a:defRPr>
            </a:pPr>
            <a:endParaRPr sz="3713"/>
          </a:p>
          <a:p>
            <a:pPr lvl="1" algn="ctr" defTabSz="722376">
              <a:lnSpc>
                <a:spcPct val="100000"/>
              </a:lnSpc>
              <a:defRPr sz="4345">
                <a:solidFill>
                  <a:srgbClr val="FFFFFF"/>
                </a:solidFill>
              </a:defRPr>
            </a:pPr>
            <a:r>
              <a:t>2. Add </a:t>
            </a:r>
            <a:r>
              <a:rPr u="sng">
                <a:hlinkClick r:id="rId2" invalidUrl="" action="" tgtFrame="" tooltip="" history="1" highlightClick="0" endSnd="0"/>
              </a:rPr>
              <a:t>UN World Press Freedom Day</a:t>
            </a:r>
            <a:r>
              <a:rPr>
                <a:solidFill>
                  <a:srgbClr val="004C7F"/>
                </a:solidFill>
              </a:rPr>
              <a:t> </a:t>
            </a:r>
            <a:r>
              <a:t>(May 3rd) to the calendar of commemorative days your municipality acknowledges and participate in the global #SpotlightPressFreedom Campaign by: </a:t>
            </a:r>
            <a:r>
              <a:rPr sz="6004">
                <a:solidFill>
                  <a:srgbClr val="004C7F"/>
                </a:solidFill>
              </a:rPr>
              <a:t> </a:t>
            </a:r>
          </a:p>
        </p:txBody>
      </p:sp>
      <p:pic>
        <p:nvPicPr>
          <p:cNvPr id="216" name="Ink-Stained-Wretches_Full-Colour_Spotlight-Press-Freedom.jpg" descr="Ink-Stained-Wretches_Full-Colour_Spotlight-Press-Freedo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38313" y="8923752"/>
            <a:ext cx="4807843" cy="297329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potlightpressfreedom.org"/>
          <p:cNvSpPr txBox="1"/>
          <p:nvPr/>
        </p:nvSpPr>
        <p:spPr>
          <a:xfrm>
            <a:off x="10399397" y="12148445"/>
            <a:ext cx="4485675" cy="46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300">
                <a:solidFill>
                  <a:srgbClr val="FFFFFF"/>
                </a:solidFill>
              </a:defRPr>
            </a:pPr>
            <a:r>
              <a:rPr sz="3000" u="sng">
                <a:hlinkClick r:id="rId4" invalidUrl="" action="" tgtFrame="" tooltip="" history="1" highlightClick="0" endSnd="0"/>
              </a:rPr>
              <a:t>spotlightpressfreedom.org</a:t>
            </a:r>
            <a:r>
              <a:t> </a:t>
            </a:r>
          </a:p>
        </p:txBody>
      </p:sp>
      <p:sp>
        <p:nvSpPr>
          <p:cNvPr id="218" name="Google Shape;214;p23"/>
          <p:cNvSpPr txBox="1"/>
          <p:nvPr/>
        </p:nvSpPr>
        <p:spPr>
          <a:xfrm>
            <a:off x="4669269" y="4882092"/>
            <a:ext cx="15945930" cy="283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722376">
              <a:lnSpc>
                <a:spcPct val="80000"/>
              </a:lnSpc>
              <a:defRPr b="1" sz="6004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3713"/>
          </a:p>
          <a:p>
            <a:pPr algn="ctr" defTabSz="722376">
              <a:defRPr b="1" sz="4345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713"/>
              <a:t>• </a:t>
            </a:r>
            <a:r>
              <a:t>lighting municipal infrastructure </a:t>
            </a:r>
            <a:r>
              <a:rPr sz="6004">
                <a:solidFill>
                  <a:srgbClr val="004C7F"/>
                </a:solidFill>
              </a:rPr>
              <a:t> </a:t>
            </a:r>
            <a:endParaRPr sz="6004">
              <a:solidFill>
                <a:srgbClr val="004C7F"/>
              </a:solidFill>
            </a:endParaRPr>
          </a:p>
          <a:p>
            <a:pPr algn="ctr" defTabSz="722376">
              <a:defRPr b="1" sz="4345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• issuing a proclamation</a:t>
            </a:r>
          </a:p>
          <a:p>
            <a:pPr algn="ctr" defTabSz="722376">
              <a:defRPr b="1" sz="4345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• raising the UN flag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86;p35"/>
          <p:cNvSpPr txBox="1"/>
          <p:nvPr>
            <p:ph type="body" sz="half" idx="1"/>
          </p:nvPr>
        </p:nvSpPr>
        <p:spPr>
          <a:xfrm>
            <a:off x="2250237" y="2626658"/>
            <a:ext cx="19883526" cy="561900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algn="ctr">
              <a:defRPr b="0" sz="4800">
                <a:solidFill>
                  <a:srgbClr val="000000"/>
                </a:solidFill>
              </a:defRPr>
            </a:pPr>
            <a:endParaRPr sz="3900"/>
          </a:p>
          <a:p>
            <a:pPr marL="0" algn="ctr">
              <a:defRPr sz="5500">
                <a:solidFill>
                  <a:schemeClr val="accent4">
                    <a:lumOff val="20098"/>
                  </a:schemeClr>
                </a:solidFill>
              </a:defRPr>
            </a:pPr>
            <a:endParaRPr sz="3900"/>
          </a:p>
          <a:p>
            <a:pPr marL="0" algn="ctr">
              <a:defRPr sz="5500"/>
            </a:pPr>
            <a:r>
              <a:t>3. In addition to acknowledging World Press Freedom Day publicly, promote it to staff via your intranet.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53;p12"/>
          <p:cNvSpPr txBox="1"/>
          <p:nvPr>
            <p:ph type="title"/>
          </p:nvPr>
        </p:nvSpPr>
        <p:spPr>
          <a:xfrm>
            <a:off x="1750500" y="2978842"/>
            <a:ext cx="20883000" cy="4044901"/>
          </a:xfrm>
          <a:prstGeom prst="rect">
            <a:avLst/>
          </a:prstGeom>
        </p:spPr>
        <p:txBody>
          <a:bodyPr/>
          <a:lstStyle/>
          <a:p>
            <a:pPr algn="ctr">
              <a:defRPr sz="5500"/>
            </a:pPr>
            <a:r>
              <a:t>4. Consider following the Ontario government’s lead by </a:t>
            </a:r>
            <a:endParaRPr>
              <a:solidFill>
                <a:srgbClr val="004C7F"/>
              </a:solidFill>
            </a:endParaRPr>
          </a:p>
          <a:p>
            <a:pPr algn="ctr">
              <a:defRPr sz="5500"/>
            </a:pPr>
            <a:r>
              <a:t>adopting its 2024 </a:t>
            </a:r>
            <a:r>
              <a:rPr u="sng">
                <a:hlinkClick r:id="rId2" invalidUrl="" action="" tgtFrame="" tooltip="" history="1" highlightClick="0" endSnd="0"/>
              </a:rPr>
              <a:t>directive</a:t>
            </a:r>
            <a:r>
              <a:t> to Crown corporations and government agencies to spend at least 25% of advertising budgets with Ontario-based news outlets.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164;p14"/>
          <p:cNvSpPr txBox="1"/>
          <p:nvPr>
            <p:ph type="title"/>
          </p:nvPr>
        </p:nvSpPr>
        <p:spPr>
          <a:xfrm>
            <a:off x="686304" y="1438655"/>
            <a:ext cx="23011392" cy="4947428"/>
          </a:xfrm>
          <a:prstGeom prst="rect">
            <a:avLst/>
          </a:prstGeom>
        </p:spPr>
        <p:txBody>
          <a:bodyPr/>
          <a:lstStyle/>
          <a:p>
            <a:pPr algn="ctr">
              <a:defRPr sz="5500">
                <a:solidFill>
                  <a:srgbClr val="004C7F"/>
                </a:solidFill>
              </a:defRPr>
            </a:pPr>
          </a:p>
          <a:p>
            <a:pPr algn="ctr">
              <a:defRPr sz="5500"/>
            </a:pPr>
            <a:r>
              <a:t>5. Suspend </a:t>
            </a:r>
            <a:r>
              <a:rPr i="1"/>
              <a:t>paid</a:t>
            </a:r>
            <a:r>
              <a:t> advertising on Facebook and other Meta platforms</a:t>
            </a:r>
          </a:p>
          <a:p>
            <a:pPr algn="ctr">
              <a:defRPr sz="5500"/>
            </a:pPr>
            <a:r>
              <a:t> — continue to post for </a:t>
            </a:r>
            <a:r>
              <a:rPr i="1"/>
              <a:t>free</a:t>
            </a:r>
            <a:r>
              <a:t> only — </a:t>
            </a:r>
          </a:p>
          <a:p>
            <a:pPr algn="ctr">
              <a:defRPr sz="5500"/>
            </a:pPr>
            <a:r>
              <a:t>in response to Meta’s decision to </a:t>
            </a:r>
            <a:r>
              <a:rPr u="sng">
                <a:hlinkClick r:id="rId2" invalidUrl="" action="" tgtFrame="" tooltip="" history="1" highlightClick="0" endSnd="0"/>
              </a:rPr>
              <a:t>block news</a:t>
            </a:r>
            <a:r>
              <a:rPr>
                <a:solidFill>
                  <a:srgbClr val="004C7F"/>
                </a:solidFill>
              </a:rPr>
              <a:t> </a:t>
            </a:r>
            <a:r>
              <a:t>in Canada.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69;p15"/>
          <p:cNvSpPr txBox="1"/>
          <p:nvPr>
            <p:ph type="title"/>
          </p:nvPr>
        </p:nvSpPr>
        <p:spPr>
          <a:xfrm>
            <a:off x="3726302" y="1662930"/>
            <a:ext cx="16931396" cy="9297298"/>
          </a:xfrm>
          <a:prstGeom prst="rect">
            <a:avLst/>
          </a:prstGeom>
        </p:spPr>
        <p:txBody>
          <a:bodyPr/>
          <a:lstStyle/>
          <a:p>
            <a:pPr algn="ctr">
              <a:defRPr sz="5500"/>
            </a:pPr>
            <a:r>
              <a:t>When public funds are spent to advertise with </a:t>
            </a:r>
            <a:endParaRPr>
              <a:solidFill>
                <a:srgbClr val="004C7F"/>
              </a:solidFill>
            </a:endParaRPr>
          </a:p>
          <a:p>
            <a:pPr algn="ctr">
              <a:defRPr sz="5500"/>
            </a:pPr>
            <a:r>
              <a:t>U.S.-based platforms:</a:t>
            </a:r>
            <a:endParaRPr>
              <a:solidFill>
                <a:srgbClr val="004C7F"/>
              </a:solidFill>
            </a:endParaRPr>
          </a:p>
          <a:p>
            <a:pPr algn="ctr">
              <a:defRPr sz="5500">
                <a:solidFill>
                  <a:srgbClr val="004C7F"/>
                </a:solidFill>
              </a:defRPr>
            </a:pPr>
          </a:p>
          <a:p>
            <a:pPr>
              <a:defRPr sz="5500">
                <a:solidFill>
                  <a:srgbClr val="004C7F"/>
                </a:solidFill>
              </a:defRPr>
            </a:pPr>
          </a:p>
          <a:p>
            <a:pPr marL="457200" indent="-552704">
              <a:buClr>
                <a:srgbClr val="FFFFFF"/>
              </a:buClr>
              <a:buSzPts val="5500"/>
              <a:buFont typeface="Helvetica Neue"/>
              <a:defRPr sz="5500"/>
            </a:pPr>
            <a:r>
              <a:t> money leaves the community.</a:t>
            </a:r>
            <a:endParaRPr>
              <a:solidFill>
                <a:srgbClr val="004C7F"/>
              </a:solidFill>
            </a:endParaRPr>
          </a:p>
          <a:p>
            <a:pPr indent="457200">
              <a:defRPr sz="5500">
                <a:solidFill>
                  <a:srgbClr val="004C7F"/>
                </a:solidFill>
              </a:defRPr>
            </a:pPr>
          </a:p>
          <a:p>
            <a:pPr marL="457200" indent="-552704">
              <a:buClr>
                <a:srgbClr val="FFFFFF"/>
              </a:buClr>
              <a:buSzPts val="5500"/>
              <a:buFont typeface="Helvetica Neue"/>
              <a:defRPr sz="5500"/>
            </a:pPr>
            <a:r>
              <a:t> it strengthens corporations that have decimated — and continue to fight — one of the bedrocks of a healthy democracy.</a:t>
            </a:r>
            <a:endParaRPr>
              <a:solidFill>
                <a:srgbClr val="004C7F"/>
              </a:solidFill>
            </a:endParaRPr>
          </a:p>
          <a:p>
            <a:pPr indent="457200">
              <a:defRPr sz="5500">
                <a:solidFill>
                  <a:srgbClr val="004C7F"/>
                </a:solidFill>
              </a:defRPr>
            </a:pPr>
          </a:p>
          <a:p>
            <a:pPr marL="457200" indent="-552704">
              <a:buClr>
                <a:srgbClr val="FFFFFF"/>
              </a:buClr>
              <a:buSzPts val="5500"/>
              <a:buFont typeface="Helvetica Neue"/>
              <a:defRPr sz="5500"/>
            </a:pPr>
            <a:r>
              <a:t> it’s unclear whether it increases, to any appreciable extent, citizen participation </a:t>
            </a:r>
            <a:r>
              <a:rPr i="1"/>
              <a:t>above</a:t>
            </a:r>
            <a:r>
              <a:t> organic posts.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174;p16"/>
          <p:cNvSpPr txBox="1"/>
          <p:nvPr>
            <p:ph type="body" sz="quarter" idx="1"/>
          </p:nvPr>
        </p:nvSpPr>
        <p:spPr>
          <a:xfrm>
            <a:off x="7691191" y="5258527"/>
            <a:ext cx="9544433" cy="3735792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44525" indent="-444524" defTabSz="786384">
              <a:buClr>
                <a:srgbClr val="FFFFFF"/>
              </a:buClr>
              <a:buSzPts val="4700"/>
              <a:buFont typeface="Helvetica Neue"/>
              <a:buChar char="•"/>
              <a:defRPr sz="4730" u="sng"/>
            </a:pPr>
            <a:r>
              <a:rPr>
                <a:hlinkClick r:id="rId2" invalidUrl="" action="" tgtFrame="" tooltip="" history="1" highlightClick="0" endSnd="0"/>
              </a:rPr>
              <a:t>Hamilton</a:t>
            </a:r>
          </a:p>
          <a:p>
            <a:pPr marL="444525" indent="-444524" defTabSz="786384">
              <a:buClr>
                <a:srgbClr val="FFFFFF"/>
              </a:buClr>
              <a:buSzPts val="4700"/>
              <a:buFont typeface="Helvetica Neue"/>
              <a:buChar char="•"/>
              <a:defRPr sz="4730"/>
            </a:pPr>
            <a:r>
              <a:t>Montreal, Quebec City, Longueuil, Laval, Gatineau</a:t>
            </a:r>
            <a:endParaRPr b="0">
              <a:solidFill>
                <a:srgbClr val="000000"/>
              </a:solidFill>
            </a:endParaRPr>
          </a:p>
          <a:p>
            <a:pPr marL="444525" indent="-444524" defTabSz="786384">
              <a:buClr>
                <a:srgbClr val="FFFFFF"/>
              </a:buClr>
              <a:buSzPts val="4700"/>
              <a:buFont typeface="Helvetica Neue"/>
              <a:buChar char="•"/>
              <a:defRPr sz="4730"/>
            </a:pPr>
            <a:r>
              <a:t>Province of Quebec</a:t>
            </a:r>
            <a:endParaRPr b="0">
              <a:solidFill>
                <a:srgbClr val="000000"/>
              </a:solidFill>
            </a:endParaRPr>
          </a:p>
          <a:p>
            <a:pPr marL="444525" indent="-444524" defTabSz="786384">
              <a:buClr>
                <a:srgbClr val="FFFFFF"/>
              </a:buClr>
              <a:buSzPts val="4700"/>
              <a:buFont typeface="Helvetica Neue"/>
              <a:buChar char="•"/>
              <a:defRPr sz="4730"/>
            </a:pPr>
            <a:r>
              <a:t>Government of Canada</a:t>
            </a:r>
          </a:p>
        </p:txBody>
      </p:sp>
      <p:sp>
        <p:nvSpPr>
          <p:cNvPr id="229" name="Google Shape;175;p16"/>
          <p:cNvSpPr txBox="1"/>
          <p:nvPr/>
        </p:nvSpPr>
        <p:spPr>
          <a:xfrm>
            <a:off x="9385002" y="10640018"/>
            <a:ext cx="15372256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300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Quebec politicians, media companies vow to stop advertising on Facebook</a:t>
            </a:r>
          </a:p>
        </p:txBody>
      </p:sp>
      <p:sp>
        <p:nvSpPr>
          <p:cNvPr id="230" name="Google Shape;176;p16"/>
          <p:cNvSpPr txBox="1"/>
          <p:nvPr/>
        </p:nvSpPr>
        <p:spPr>
          <a:xfrm>
            <a:off x="378714" y="1599579"/>
            <a:ext cx="23323258" cy="247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ctr" defTabSz="877823">
              <a:lnSpc>
                <a:spcPct val="80000"/>
              </a:lnSpc>
              <a:defRPr b="1" sz="528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 2023, the following civic institutions suspended paid advertising </a:t>
            </a:r>
          </a:p>
          <a:p>
            <a:pPr algn="ctr" defTabSz="877823">
              <a:lnSpc>
                <a:spcPct val="80000"/>
              </a:lnSpc>
              <a:defRPr b="1" sz="528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 support of the Online News Act.* </a:t>
            </a:r>
          </a:p>
          <a:p>
            <a:pPr algn="ctr" defTabSz="877823">
              <a:lnSpc>
                <a:spcPct val="80000"/>
              </a:lnSpc>
              <a:defRPr sz="1344"/>
            </a:pPr>
            <a:endParaRPr b="1" sz="4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877823">
              <a:lnSpc>
                <a:spcPct val="80000"/>
              </a:lnSpc>
              <a:defRPr sz="288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*Note: It’s unclear how many remain in effect.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04;p3"/>
          <p:cNvSpPr txBox="1"/>
          <p:nvPr>
            <p:ph type="title"/>
          </p:nvPr>
        </p:nvSpPr>
        <p:spPr>
          <a:xfrm>
            <a:off x="1752519" y="3967946"/>
            <a:ext cx="19665600" cy="3281402"/>
          </a:xfrm>
          <a:prstGeom prst="rect">
            <a:avLst/>
          </a:prstGeom>
        </p:spPr>
        <p:txBody>
          <a:bodyPr/>
          <a:lstStyle>
            <a:lvl1pPr algn="ctr">
              <a:defRPr sz="5500"/>
            </a:lvl1pPr>
          </a:lstStyle>
          <a:p>
            <a:pPr/>
            <a:r>
              <a:t>"Without democracy, there will be no independent press, and without an independent press, there can be no democracy.”</a:t>
            </a:r>
          </a:p>
        </p:txBody>
      </p:sp>
      <p:sp>
        <p:nvSpPr>
          <p:cNvPr id="187" name="Google Shape;105;p3"/>
          <p:cNvSpPr txBox="1"/>
          <p:nvPr>
            <p:ph type="body" sz="quarter" idx="1"/>
          </p:nvPr>
        </p:nvSpPr>
        <p:spPr>
          <a:xfrm>
            <a:off x="10864643" y="7960222"/>
            <a:ext cx="10553483" cy="1781658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algn="r">
              <a:defRPr b="0" sz="3000"/>
            </a:pPr>
            <a:r>
              <a:t>Martin Baron, former executive editor, Washington Post </a:t>
            </a:r>
            <a:r>
              <a:rPr i="1" u="sng">
                <a:hlinkClick r:id="rId2" invalidUrl="" action="" tgtFrame="" tooltip="" history="1" highlightClick="0" endSnd="0"/>
              </a:rPr>
              <a:t>Collision of Power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181;p17"/>
          <p:cNvSpPr txBox="1"/>
          <p:nvPr/>
        </p:nvSpPr>
        <p:spPr>
          <a:xfrm>
            <a:off x="2528689" y="3196262"/>
            <a:ext cx="19326622" cy="2928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ctr">
              <a:lnSpc>
                <a:spcPct val="80000"/>
              </a:lnSpc>
              <a:defRPr b="1" sz="8500">
                <a:solidFill>
                  <a:srgbClr val="004C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6600"/>
          </a:p>
          <a:p>
            <a:pPr algn="ctr">
              <a:lnSpc>
                <a:spcPct val="80000"/>
              </a:lnSpc>
              <a:defRPr b="1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6600"/>
              <a:t>6</a:t>
            </a:r>
            <a:r>
              <a:t>. On your municipality’s website, post links to trusted sources of local news.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61;p30"/>
          <p:cNvSpPr txBox="1"/>
          <p:nvPr>
            <p:ph type="body" sz="half" idx="1"/>
          </p:nvPr>
        </p:nvSpPr>
        <p:spPr>
          <a:xfrm>
            <a:off x="4328114" y="2535012"/>
            <a:ext cx="15727772" cy="6394375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algn="ctr" defTabSz="886968">
              <a:defRPr b="0" sz="4656">
                <a:solidFill>
                  <a:srgbClr val="000000"/>
                </a:solidFill>
              </a:defRPr>
            </a:pPr>
            <a:endParaRPr sz="4074"/>
          </a:p>
          <a:p>
            <a:pPr marL="0" algn="ctr" defTabSz="886968">
              <a:defRPr b="0" sz="4656">
                <a:solidFill>
                  <a:srgbClr val="000000"/>
                </a:solidFill>
              </a:defRPr>
            </a:pPr>
            <a:endParaRPr sz="4074"/>
          </a:p>
          <a:p>
            <a:pPr marL="0" algn="ctr" defTabSz="886968">
              <a:defRPr sz="5335"/>
            </a:pPr>
            <a:r>
              <a:t>7. During onboarding for councillors and staff, include a ‘healthy democracy’ module. </a:t>
            </a:r>
            <a:endParaRPr b="0">
              <a:solidFill>
                <a:srgbClr val="000000"/>
              </a:solidFill>
            </a:endParaRPr>
          </a:p>
          <a:p>
            <a:pPr marL="0" algn="ctr" defTabSz="886968">
              <a:defRPr b="0" sz="5335">
                <a:solidFill>
                  <a:srgbClr val="000000"/>
                </a:solidFill>
              </a:defRPr>
            </a:pPr>
          </a:p>
          <a:p>
            <a:pPr marL="0" algn="ctr" defTabSz="886968">
              <a:defRPr sz="5335"/>
            </a:pPr>
            <a:r>
              <a:t>Make sure the module </a:t>
            </a:r>
            <a:r>
              <a:rPr i="1"/>
              <a:t>highlights the news media’s role</a:t>
            </a:r>
            <a:r>
              <a:t> in ensuring a healthy democracy and the precarious state of local journalism.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66;p31"/>
          <p:cNvSpPr txBox="1"/>
          <p:nvPr>
            <p:ph type="body" idx="1"/>
          </p:nvPr>
        </p:nvSpPr>
        <p:spPr>
          <a:xfrm>
            <a:off x="4829068" y="1776396"/>
            <a:ext cx="14725864" cy="920370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algn="ctr" defTabSz="886968">
              <a:lnSpc>
                <a:spcPct val="90000"/>
              </a:lnSpc>
              <a:defRPr b="0" sz="4656">
                <a:solidFill>
                  <a:srgbClr val="000000"/>
                </a:solidFill>
              </a:defRPr>
            </a:pPr>
            <a:endParaRPr sz="4850"/>
          </a:p>
          <a:p>
            <a:pPr marL="0" algn="ctr" defTabSz="886968">
              <a:lnSpc>
                <a:spcPct val="90000"/>
              </a:lnSpc>
              <a:defRPr sz="5335"/>
            </a:pPr>
            <a:r>
              <a:t>8. Enhance media coaching for managers.</a:t>
            </a:r>
            <a:endParaRPr b="0">
              <a:solidFill>
                <a:srgbClr val="000000"/>
              </a:solidFill>
            </a:endParaRPr>
          </a:p>
          <a:p>
            <a:pPr marL="0" algn="ctr" defTabSz="886968">
              <a:lnSpc>
                <a:spcPct val="90000"/>
              </a:lnSpc>
              <a:defRPr b="0" sz="5335">
                <a:solidFill>
                  <a:srgbClr val="000000"/>
                </a:solidFill>
              </a:defRPr>
            </a:pPr>
          </a:p>
          <a:p>
            <a:pPr marL="0" algn="ctr" defTabSz="886968">
              <a:lnSpc>
                <a:spcPct val="90000"/>
              </a:lnSpc>
              <a:defRPr sz="5335"/>
            </a:pPr>
            <a:r>
              <a:t>Make sure coaching highlights the news media’s role in ensuring a healthy democracy and the precarious state of local journalism.</a:t>
            </a:r>
          </a:p>
          <a:p>
            <a:pPr marL="0" algn="ctr" defTabSz="886968">
              <a:lnSpc>
                <a:spcPct val="90000"/>
              </a:lnSpc>
              <a:defRPr b="0" sz="5335">
                <a:solidFill>
                  <a:srgbClr val="000000"/>
                </a:solidFill>
              </a:defRPr>
            </a:pPr>
          </a:p>
          <a:p>
            <a:pPr marL="0" algn="ctr" defTabSz="886968">
              <a:lnSpc>
                <a:spcPct val="90000"/>
              </a:lnSpc>
              <a:defRPr sz="5335"/>
            </a:pPr>
            <a:r>
              <a:t>Invite newsroom managers to help create  your crisis communications plan.</a:t>
            </a:r>
          </a:p>
          <a:p>
            <a:pPr marL="0" algn="ctr" defTabSz="886968">
              <a:lnSpc>
                <a:spcPct val="90000"/>
              </a:lnSpc>
              <a:defRPr b="0" sz="5335">
                <a:solidFill>
                  <a:srgbClr val="000000"/>
                </a:solidFill>
              </a:defRPr>
            </a:pPr>
          </a:p>
          <a:p>
            <a:pPr marL="0" algn="ctr" defTabSz="886968">
              <a:lnSpc>
                <a:spcPct val="90000"/>
              </a:lnSpc>
              <a:defRPr sz="5335"/>
            </a:pPr>
            <a:r>
              <a:t>Make your content (photos, videos and audio) easily available to local news media.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71;p32"/>
          <p:cNvSpPr txBox="1"/>
          <p:nvPr>
            <p:ph type="body" sz="half" idx="1"/>
          </p:nvPr>
        </p:nvSpPr>
        <p:spPr>
          <a:xfrm>
            <a:off x="3162827" y="2139711"/>
            <a:ext cx="18058346" cy="666254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206532" indent="123383" defTabSz="877823">
              <a:defRPr b="0" sz="4608">
                <a:solidFill>
                  <a:srgbClr val="000000"/>
                </a:solidFill>
              </a:defRPr>
            </a:pPr>
            <a:endParaRPr sz="4224"/>
          </a:p>
          <a:p>
            <a:pPr marL="0" algn="ctr" defTabSz="877823">
              <a:defRPr b="0" sz="5280">
                <a:solidFill>
                  <a:srgbClr val="000000"/>
                </a:solidFill>
              </a:defRPr>
            </a:pPr>
          </a:p>
          <a:p>
            <a:pPr marL="0" algn="ctr" defTabSz="877823">
              <a:defRPr sz="5280"/>
            </a:pPr>
            <a:r>
              <a:t>9. Enhance staff training on privacy legislation by including a module on local journalism’s role in ensuring transparency and enhancing trust in government.</a:t>
            </a:r>
            <a:endParaRPr b="0">
              <a:solidFill>
                <a:srgbClr val="000000"/>
              </a:solidFill>
            </a:endParaRPr>
          </a:p>
          <a:p>
            <a:pPr marL="0" algn="ctr" defTabSz="877823">
              <a:defRPr b="0" sz="5280">
                <a:solidFill>
                  <a:srgbClr val="000000"/>
                </a:solidFill>
              </a:defRPr>
            </a:pPr>
          </a:p>
          <a:p>
            <a:pPr marL="0" algn="ctr" defTabSz="877823">
              <a:defRPr sz="4224"/>
            </a:pPr>
            <a:r>
              <a:rPr sz="5280"/>
              <a:t>Also include a segment on the precarious state of local journalism.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81;p34"/>
          <p:cNvSpPr txBox="1"/>
          <p:nvPr>
            <p:ph type="body" sz="half" idx="1"/>
          </p:nvPr>
        </p:nvSpPr>
        <p:spPr>
          <a:xfrm>
            <a:off x="3940656" y="1171042"/>
            <a:ext cx="16502688" cy="561902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algn="ctr">
              <a:defRPr b="0" sz="4800">
                <a:solidFill>
                  <a:srgbClr val="000000"/>
                </a:solidFill>
              </a:defRPr>
            </a:pPr>
            <a:endParaRPr sz="4400"/>
          </a:p>
          <a:p>
            <a:pPr marL="0" algn="ctr">
              <a:defRPr b="0" sz="4800">
                <a:solidFill>
                  <a:srgbClr val="000000"/>
                </a:solidFill>
              </a:defRPr>
            </a:pPr>
            <a:endParaRPr sz="4400"/>
          </a:p>
          <a:p>
            <a:pPr marL="0" algn="ctr">
              <a:defRPr b="0" sz="4800">
                <a:solidFill>
                  <a:srgbClr val="000000"/>
                </a:solidFill>
              </a:defRPr>
            </a:pPr>
            <a:endParaRPr sz="4400"/>
          </a:p>
          <a:p>
            <a:pPr marL="0" algn="ctr">
              <a:defRPr b="0" sz="4800">
                <a:solidFill>
                  <a:srgbClr val="000000"/>
                </a:solidFill>
              </a:defRPr>
            </a:pPr>
            <a:endParaRPr sz="4400"/>
          </a:p>
          <a:p>
            <a:pPr marL="0" algn="ctr">
              <a:defRPr sz="5500"/>
            </a:pPr>
            <a:r>
              <a:t>10. Explore online subscription deals for all staff.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76;p33"/>
          <p:cNvSpPr txBox="1"/>
          <p:nvPr>
            <p:ph type="body" sz="half" idx="1"/>
          </p:nvPr>
        </p:nvSpPr>
        <p:spPr>
          <a:xfrm>
            <a:off x="4035955" y="2892447"/>
            <a:ext cx="16312090" cy="650557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algn="ctr">
              <a:defRPr b="0" sz="5500">
                <a:solidFill>
                  <a:srgbClr val="000000"/>
                </a:solidFill>
              </a:defRPr>
            </a:pPr>
          </a:p>
          <a:p>
            <a:pPr marL="0" algn="ctr">
              <a:defRPr sz="4500"/>
            </a:pPr>
            <a:r>
              <a:rPr sz="5500"/>
              <a:t>11. Arrange for newspapers to be delivered to staff areas in all municipal facilities including City Hall; community centres; fire halls; police stations; swimming pools, ice rinks and more.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76;p33"/>
          <p:cNvSpPr txBox="1"/>
          <p:nvPr>
            <p:ph type="body" sz="half" idx="1"/>
          </p:nvPr>
        </p:nvSpPr>
        <p:spPr>
          <a:xfrm>
            <a:off x="4035955" y="2929961"/>
            <a:ext cx="16312090" cy="650557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algn="ctr">
              <a:defRPr b="0" sz="5500">
                <a:solidFill>
                  <a:srgbClr val="000000"/>
                </a:solidFill>
              </a:defRPr>
            </a:pPr>
          </a:p>
          <a:p>
            <a:pPr marL="0" algn="ctr">
              <a:defRPr sz="4500"/>
            </a:pPr>
            <a:r>
              <a:rPr sz="5500"/>
              <a:t>12. Allow local newspapers to place newspaper racks in your public spaces including pools, arenas and community centres.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91;p36"/>
          <p:cNvSpPr txBox="1"/>
          <p:nvPr>
            <p:ph type="body" sz="quarter" idx="1"/>
          </p:nvPr>
        </p:nvSpPr>
        <p:spPr>
          <a:xfrm>
            <a:off x="5610284" y="3208159"/>
            <a:ext cx="13163432" cy="3743075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algn="ctr">
              <a:defRPr b="0" sz="4800">
                <a:solidFill>
                  <a:srgbClr val="000000"/>
                </a:solidFill>
              </a:defRPr>
            </a:pPr>
            <a:endParaRPr sz="4500"/>
          </a:p>
          <a:p>
            <a:pPr marL="0" algn="ctr">
              <a:defRPr sz="5500"/>
            </a:pPr>
            <a:r>
              <a:t>13. </a:t>
            </a:r>
            <a:r>
              <a:rPr u="sng">
                <a:hlinkClick r:id="rId2" invalidUrl="" action="" tgtFrame="" tooltip="" history="1" highlightClick="0" endSnd="0"/>
              </a:rPr>
              <a:t>Mobilize library systems</a:t>
            </a:r>
            <a:r>
              <a:t> </a:t>
            </a:r>
          </a:p>
          <a:p>
            <a:pPr marL="0" algn="ctr">
              <a:defRPr sz="3000"/>
            </a:pPr>
          </a:p>
          <a:p>
            <a:pPr marL="0" algn="ctr">
              <a:defRPr sz="3000"/>
            </a:pPr>
            <a:r>
              <a:rPr u="sng">
                <a:hlinkClick r:id="rId3" invalidUrl="" action="" tgtFrame="" tooltip="" history="1" highlightClick="0" endSnd="0"/>
              </a:rPr>
              <a:t>Contact us</a:t>
            </a:r>
            <a:r>
              <a:t> if your municipality’s librarians would like to participate in  creating a toolkit for librarians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14. Explore and share the Local Democracy Solutions Bank…"/>
          <p:cNvSpPr txBox="1"/>
          <p:nvPr>
            <p:ph type="title"/>
          </p:nvPr>
        </p:nvSpPr>
        <p:spPr>
          <a:xfrm>
            <a:off x="1715044" y="1059746"/>
            <a:ext cx="20953912" cy="3687243"/>
          </a:xfrm>
          <a:prstGeom prst="rect">
            <a:avLst/>
          </a:prstGeom>
        </p:spPr>
        <p:txBody>
          <a:bodyPr/>
          <a:lstStyle/>
          <a:p>
            <a:pPr algn="ctr" defTabSz="768095">
              <a:defRPr sz="4619">
                <a:solidFill>
                  <a:schemeClr val="accent4">
                    <a:lumOff val="20098"/>
                  </a:schemeClr>
                </a:solidFill>
              </a:defRPr>
            </a:pPr>
          </a:p>
          <a:p>
            <a:pPr algn="ctr" defTabSz="768095">
              <a:defRPr sz="4619"/>
            </a:pPr>
            <a:r>
              <a:t>14. Explore and share the </a:t>
            </a:r>
            <a:r>
              <a:rPr u="sng">
                <a:hlinkClick r:id="rId2" invalidUrl="" action="" tgtFrame="" tooltip="" history="1" highlightClick="0" endSnd="0"/>
              </a:rPr>
              <a:t>Local Democracy Solutions Bank</a:t>
            </a:r>
            <a:r>
              <a:t>  </a:t>
            </a:r>
          </a:p>
          <a:p>
            <a:pPr algn="ctr" defTabSz="768095">
              <a:defRPr sz="4619"/>
            </a:pPr>
            <a:r>
              <a:t>created by the Association of Municipalities of Ontario’s </a:t>
            </a:r>
          </a:p>
          <a:p>
            <a:pPr algn="ctr" defTabSz="768095">
              <a:defRPr sz="4619"/>
            </a:pPr>
            <a:r>
              <a:t>Healthy Democracy Project and </a:t>
            </a:r>
          </a:p>
          <a:p>
            <a:pPr algn="ctr" defTabSz="768095">
              <a:defRPr sz="4619"/>
            </a:pPr>
            <a:r>
              <a:t>the Democratic Engagement Exchange at Toronto Metropolitan University</a:t>
            </a:r>
          </a:p>
        </p:txBody>
      </p:sp>
      <p:pic>
        <p:nvPicPr>
          <p:cNvPr id="249" name="AMO's Solutions Bank - web home page.png" descr="AMO's Solutions Bank - web home p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3941" y="6081506"/>
            <a:ext cx="10856117" cy="5883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198;p20"/>
          <p:cNvSpPr txBox="1"/>
          <p:nvPr/>
        </p:nvSpPr>
        <p:spPr>
          <a:xfrm>
            <a:off x="1014100" y="2220768"/>
            <a:ext cx="22355800" cy="250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b="1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15. On your municipality’s local democracy web page, post a link to the Ink-stained Wretches’ </a:t>
            </a:r>
            <a:r>
              <a:rPr u="sng">
                <a:hlinkClick r:id="rId2" invalidUrl="" action="" tgtFrame="" tooltip="" history="1" highlightClick="0" endSnd="0"/>
              </a:rPr>
              <a:t>resources</a:t>
            </a:r>
            <a:r>
              <a:t> page, which includes a reading list and much more. </a:t>
            </a:r>
          </a:p>
        </p:txBody>
      </p:sp>
      <p:pic>
        <p:nvPicPr>
          <p:cNvPr id="252" name="Ink-Stained-Wretches_Full-Colour.jpg" descr="Ink-Stained-Wretches_Full-Colou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3131" y="6035579"/>
            <a:ext cx="9537737" cy="5898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99;p2"/>
          <p:cNvSpPr txBox="1"/>
          <p:nvPr>
            <p:ph type="title"/>
          </p:nvPr>
        </p:nvSpPr>
        <p:spPr>
          <a:xfrm>
            <a:off x="935639" y="1144306"/>
            <a:ext cx="22512722" cy="7435109"/>
          </a:xfrm>
          <a:prstGeom prst="rect">
            <a:avLst/>
          </a:prstGeom>
        </p:spPr>
        <p:txBody>
          <a:bodyPr/>
          <a:lstStyle/>
          <a:p>
            <a:pPr algn="ctr">
              <a:defRPr sz="6000"/>
            </a:pPr>
          </a:p>
          <a:p>
            <a:pPr algn="ctr">
              <a:defRPr sz="7000"/>
            </a:pPr>
            <a:r>
              <a:t>Strengthening democracy by getting:</a:t>
            </a:r>
          </a:p>
          <a:p>
            <a:pPr algn="ctr">
              <a:defRPr sz="6000"/>
            </a:pPr>
          </a:p>
          <a:p>
            <a:pPr algn="ctr">
              <a:defRPr sz="7000"/>
            </a:pPr>
            <a:r>
              <a:t>• informed</a:t>
            </a:r>
          </a:p>
          <a:p>
            <a:pPr algn="ctr">
              <a:defRPr sz="7000"/>
            </a:pPr>
            <a:r>
              <a:t>• connected</a:t>
            </a:r>
          </a:p>
          <a:p>
            <a:pPr algn="ctr">
              <a:defRPr sz="7000"/>
            </a:pPr>
            <a:r>
              <a:t>• active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96;p37"/>
          <p:cNvSpPr txBox="1"/>
          <p:nvPr>
            <p:ph type="body" idx="1"/>
          </p:nvPr>
        </p:nvSpPr>
        <p:spPr>
          <a:xfrm>
            <a:off x="2728570" y="2416910"/>
            <a:ext cx="18926860" cy="7238315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algn="ctr">
              <a:defRPr b="0" sz="5500">
                <a:solidFill>
                  <a:srgbClr val="000000"/>
                </a:solidFill>
              </a:defRPr>
            </a:pPr>
          </a:p>
          <a:p>
            <a:pPr marL="0" algn="ctr">
              <a:defRPr sz="5500"/>
            </a:pPr>
            <a:r>
              <a:t>16. Share your ideas for this toolkit! </a:t>
            </a:r>
            <a:endParaRPr b="0">
              <a:solidFill>
                <a:srgbClr val="000000"/>
              </a:solidFill>
            </a:endParaRPr>
          </a:p>
          <a:p>
            <a:pPr marL="0" algn="ctr">
              <a:defRPr b="0" sz="5500">
                <a:solidFill>
                  <a:srgbClr val="000000"/>
                </a:solidFill>
              </a:defRPr>
            </a:pPr>
          </a:p>
          <a:p>
            <a:pPr marL="0" algn="ctr">
              <a:defRPr sz="5500"/>
            </a:pPr>
            <a:r>
              <a:t>Send them to Mirko Petricevic at</a:t>
            </a:r>
          </a:p>
          <a:p>
            <a:pPr marL="0" algn="ctr">
              <a:defRPr sz="5500"/>
            </a:pPr>
          </a:p>
          <a:p>
            <a:pPr marL="0" algn="ctr">
              <a:defRPr sz="5500"/>
            </a:pPr>
            <a:r>
              <a:t> </a:t>
            </a:r>
            <a:r>
              <a:rPr u="sng">
                <a:hlinkClick r:id="rId2" invalidUrl="" action="" tgtFrame="" tooltip="" history="1" highlightClick="0" endSnd="0"/>
              </a:rPr>
              <a:t>ink.stained.campaign@gmail.com</a:t>
            </a:r>
            <a:endParaRPr b="0" sz="4800">
              <a:solidFill>
                <a:srgbClr val="000000"/>
              </a:solidFill>
            </a:endParaRPr>
          </a:p>
          <a:p>
            <a:pPr marL="0" algn="ctr">
              <a:defRPr sz="37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301;p38"/>
          <p:cNvSpPr txBox="1"/>
          <p:nvPr>
            <p:ph type="body" idx="1"/>
          </p:nvPr>
        </p:nvSpPr>
        <p:spPr>
          <a:xfrm>
            <a:off x="2163244" y="3009157"/>
            <a:ext cx="20471277" cy="895260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defTabSz="859536">
              <a:defRPr b="0" sz="2820"/>
            </a:pPr>
            <a:r>
              <a:t> 1. Consider joining the </a:t>
            </a:r>
            <a:r>
              <a:rPr u="sng">
                <a:hlinkClick r:id="rId2" invalidUrl="" action="" tgtFrame="" tooltip="" history="1" highlightClick="0" endSnd="0"/>
              </a:rPr>
              <a:t>dozens of municipal councils</a:t>
            </a:r>
            <a:r>
              <a:t> that have already passed motions expressing support for local journalism.</a:t>
            </a:r>
          </a:p>
          <a:p>
            <a:pPr marL="0" defTabSz="859536">
              <a:lnSpc>
                <a:spcPct val="120000"/>
              </a:lnSpc>
              <a:defRPr b="0" sz="2820"/>
            </a:pPr>
            <a:r>
              <a:t> 2. Add </a:t>
            </a:r>
            <a:r>
              <a:rPr u="sng">
                <a:hlinkClick r:id="rId3" invalidUrl="" action="" tgtFrame="" tooltip="" history="1" highlightClick="0" endSnd="0"/>
              </a:rPr>
              <a:t>UN World Press Freedom Day</a:t>
            </a:r>
            <a:r>
              <a:t> to your calendar of observances. Participate in the </a:t>
            </a:r>
            <a:r>
              <a:rPr u="sng">
                <a:hlinkClick r:id="rId4" invalidUrl="" action="" tgtFrame="" tooltip="" history="1" highlightClick="0" endSnd="0"/>
              </a:rPr>
              <a:t>#SpotlightPressFreedom</a:t>
            </a:r>
            <a:r>
              <a:t> campaign.</a:t>
            </a:r>
            <a:endParaRPr>
              <a:solidFill>
                <a:srgbClr val="000000"/>
              </a:solidFill>
            </a:endParaRPr>
          </a:p>
          <a:p>
            <a:pPr marL="0" defTabSz="859536">
              <a:lnSpc>
                <a:spcPct val="120000"/>
              </a:lnSpc>
              <a:defRPr b="0" sz="2820"/>
            </a:pPr>
            <a:r>
              <a:rPr>
                <a:solidFill>
                  <a:srgbClr val="000000"/>
                </a:solidFill>
              </a:rPr>
              <a:t> </a:t>
            </a:r>
            <a:r>
              <a:t>3. Promote </a:t>
            </a:r>
            <a:r>
              <a:rPr u="sng">
                <a:hlinkClick r:id="rId3" invalidUrl="" action="" tgtFrame="" tooltip="" history="1" highlightClick="0" endSnd="0"/>
              </a:rPr>
              <a:t>World Press Freedom Day</a:t>
            </a:r>
            <a:r>
              <a:t> to staff via your municipality’s intranet.</a:t>
            </a:r>
          </a:p>
          <a:p>
            <a:pPr marL="0" defTabSz="859536">
              <a:defRPr b="0" sz="2820"/>
            </a:pPr>
            <a:r>
              <a:t> 4. Consider following the Ontario government’s lead by adopting its </a:t>
            </a:r>
            <a:r>
              <a:rPr u="sng">
                <a:hlinkClick r:id="rId5" invalidUrl="" action="" tgtFrame="" tooltip="" history="1" highlightClick="0" endSnd="0"/>
              </a:rPr>
              <a:t>directive</a:t>
            </a:r>
            <a:r>
              <a:t> to Crown corporations and government agencies to       spend at least 25% of advertising budgets with publishers based in the province.</a:t>
            </a:r>
            <a:endParaRPr>
              <a:solidFill>
                <a:srgbClr val="000000"/>
              </a:solidFill>
            </a:endParaRPr>
          </a:p>
          <a:p>
            <a:pPr marL="0" defTabSz="859536">
              <a:defRPr b="0" sz="2820"/>
            </a:pPr>
            <a:r>
              <a:rPr>
                <a:solidFill>
                  <a:srgbClr val="000000"/>
                </a:solidFill>
              </a:rPr>
              <a:t> </a:t>
            </a:r>
            <a:r>
              <a:t>5. Suspend </a:t>
            </a:r>
            <a:r>
              <a:rPr i="1"/>
              <a:t>paid</a:t>
            </a:r>
            <a:r>
              <a:t> advertising on Meta platforms — post for </a:t>
            </a:r>
            <a:r>
              <a:rPr i="1"/>
              <a:t>free</a:t>
            </a:r>
            <a:r>
              <a:t> only — as a response to its </a:t>
            </a:r>
            <a:r>
              <a:rPr u="sng">
                <a:hlinkClick r:id="rId6" invalidUrl="" action="" tgtFrame="" tooltip="" history="1" highlightClick="0" endSnd="0"/>
              </a:rPr>
              <a:t>news block</a:t>
            </a:r>
            <a:r>
              <a:t> in Canada.</a:t>
            </a:r>
          </a:p>
          <a:p>
            <a:pPr marL="0" defTabSz="859536">
              <a:lnSpc>
                <a:spcPct val="120000"/>
              </a:lnSpc>
              <a:defRPr b="0" sz="2820"/>
            </a:pPr>
            <a:r>
              <a:t> 6. On municipal web pages, post links to trusted sources of local news.</a:t>
            </a:r>
            <a:endParaRPr>
              <a:solidFill>
                <a:srgbClr val="000000"/>
              </a:solidFill>
            </a:endParaRPr>
          </a:p>
          <a:p>
            <a:pPr marL="0" defTabSz="859536">
              <a:lnSpc>
                <a:spcPct val="120000"/>
              </a:lnSpc>
              <a:defRPr b="0" sz="2820"/>
            </a:pPr>
            <a:r>
              <a:rPr>
                <a:solidFill>
                  <a:srgbClr val="000000"/>
                </a:solidFill>
              </a:rPr>
              <a:t> </a:t>
            </a:r>
            <a:r>
              <a:t>7. During onboarding for staff and councillors, include a ‘healthy democracy’ module. </a:t>
            </a:r>
            <a:endParaRPr>
              <a:solidFill>
                <a:srgbClr val="000000"/>
              </a:solidFill>
            </a:endParaRPr>
          </a:p>
          <a:p>
            <a:pPr marL="0" defTabSz="859536">
              <a:lnSpc>
                <a:spcPct val="120000"/>
              </a:lnSpc>
              <a:defRPr b="0" sz="2820"/>
            </a:pPr>
            <a:r>
              <a:rPr>
                <a:solidFill>
                  <a:srgbClr val="000000"/>
                </a:solidFill>
              </a:rPr>
              <a:t> </a:t>
            </a:r>
            <a:r>
              <a:t>8. Enhance media coaching for managers by highlighting the precarious state of local journalism.</a:t>
            </a:r>
            <a:endParaRPr>
              <a:solidFill>
                <a:srgbClr val="000000"/>
              </a:solidFill>
            </a:endParaRPr>
          </a:p>
          <a:p>
            <a:pPr marL="0" defTabSz="859536">
              <a:lnSpc>
                <a:spcPct val="120000"/>
              </a:lnSpc>
              <a:defRPr b="0" sz="2820"/>
            </a:pPr>
            <a:r>
              <a:rPr>
                <a:solidFill>
                  <a:srgbClr val="000000"/>
                </a:solidFill>
              </a:rPr>
              <a:t> </a:t>
            </a:r>
            <a:r>
              <a:t>9. Enhance information privacy training by adding a module on the importance and precarious state of local journalism.</a:t>
            </a:r>
          </a:p>
          <a:p>
            <a:pPr marL="0" defTabSz="859536">
              <a:lnSpc>
                <a:spcPct val="120000"/>
              </a:lnSpc>
              <a:defRPr b="0" sz="2820"/>
            </a:pPr>
            <a:r>
              <a:t>10. Explore online subscription deals for all staff. </a:t>
            </a:r>
          </a:p>
          <a:p>
            <a:pPr marL="0" defTabSz="859536">
              <a:lnSpc>
                <a:spcPct val="120000"/>
              </a:lnSpc>
              <a:defRPr b="0" sz="2820"/>
            </a:pPr>
            <a:r>
              <a:t>11. Deliver newspapers to staff areas in all municipal buildings.</a:t>
            </a:r>
            <a:endParaRPr>
              <a:solidFill>
                <a:srgbClr val="000000"/>
              </a:solidFill>
            </a:endParaRPr>
          </a:p>
          <a:p>
            <a:pPr marL="0" defTabSz="859536">
              <a:lnSpc>
                <a:spcPct val="120000"/>
              </a:lnSpc>
              <a:defRPr b="0" sz="2820"/>
            </a:pPr>
            <a:r>
              <a:t>12. Allow newspaper racks in public-access municipal buildings.</a:t>
            </a:r>
            <a:endParaRPr>
              <a:solidFill>
                <a:srgbClr val="000000"/>
              </a:solidFill>
            </a:endParaRPr>
          </a:p>
          <a:p>
            <a:pPr marL="0" defTabSz="859536">
              <a:lnSpc>
                <a:spcPct val="120000"/>
              </a:lnSpc>
              <a:defRPr b="0" sz="2820"/>
            </a:pPr>
            <a:r>
              <a:t>13. </a:t>
            </a:r>
            <a:r>
              <a:rPr u="sng">
                <a:hlinkClick r:id="rId7" invalidUrl="" action="" tgtFrame="" tooltip="" history="1" highlightClick="0" endSnd="0"/>
              </a:rPr>
              <a:t>Mobilize library systems</a:t>
            </a:r>
            <a:r>
              <a:t>.</a:t>
            </a:r>
          </a:p>
          <a:p>
            <a:pPr marL="0" defTabSz="859536">
              <a:lnSpc>
                <a:spcPct val="120000"/>
              </a:lnSpc>
              <a:defRPr b="0" sz="2820"/>
            </a:pPr>
            <a:r>
              <a:t>14. Explore and share the </a:t>
            </a:r>
            <a:r>
              <a:rPr u="sng">
                <a:hlinkClick r:id="rId8" invalidUrl="" action="" tgtFrame="" tooltip="" history="1" highlightClick="0" endSnd="0"/>
              </a:rPr>
              <a:t>Local Democracy Solutions Bank</a:t>
            </a:r>
            <a:r>
              <a:t>.</a:t>
            </a:r>
          </a:p>
          <a:p>
            <a:pPr marL="0" defTabSz="859536">
              <a:lnSpc>
                <a:spcPct val="120000"/>
              </a:lnSpc>
              <a:defRPr b="0" sz="2820"/>
            </a:pPr>
            <a:r>
              <a:t>15. On your municipality’s local democracy web page, post a link to the Ink-stained Wretches’ </a:t>
            </a:r>
            <a:r>
              <a:rPr u="sng">
                <a:hlinkClick r:id="rId9" invalidUrl="" action="" tgtFrame="" tooltip="" history="1" highlightClick="0" endSnd="0"/>
              </a:rPr>
              <a:t>resources</a:t>
            </a:r>
            <a:r>
              <a:t> page.</a:t>
            </a:r>
            <a:endParaRPr>
              <a:solidFill>
                <a:srgbClr val="000000"/>
              </a:solidFill>
            </a:endParaRPr>
          </a:p>
          <a:p>
            <a:pPr marL="0" defTabSz="859536">
              <a:defRPr b="0" sz="2820"/>
            </a:pPr>
            <a:r>
              <a:t>16. Send your suggestions to </a:t>
            </a:r>
            <a:r>
              <a:rPr u="sng">
                <a:hlinkClick r:id="rId10" invalidUrl="" action="" tgtFrame="" tooltip="" history="1" highlightClick="0" endSnd="0"/>
              </a:rPr>
              <a:t>ink.stained.campaign@gmail.com</a:t>
            </a:r>
            <a:endParaRPr sz="4512">
              <a:solidFill>
                <a:srgbClr val="000000"/>
              </a:solidFill>
            </a:endParaRPr>
          </a:p>
          <a:p>
            <a:pPr marL="0" algn="ctr" defTabSz="859536">
              <a:defRPr sz="2068"/>
            </a:pPr>
            <a:r>
              <a:t> </a:t>
            </a:r>
          </a:p>
        </p:txBody>
      </p:sp>
      <p:sp>
        <p:nvSpPr>
          <p:cNvPr id="257" name="Google Shape;302;p38"/>
          <p:cNvSpPr txBox="1"/>
          <p:nvPr/>
        </p:nvSpPr>
        <p:spPr>
          <a:xfrm>
            <a:off x="9399393" y="1428128"/>
            <a:ext cx="5585214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b="1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Toolkit roundup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308;p39"/>
          <p:cNvSpPr txBox="1"/>
          <p:nvPr>
            <p:ph type="title"/>
          </p:nvPr>
        </p:nvSpPr>
        <p:spPr>
          <a:xfrm>
            <a:off x="2588307" y="4849998"/>
            <a:ext cx="19207386" cy="2921270"/>
          </a:xfrm>
          <a:prstGeom prst="rect">
            <a:avLst/>
          </a:prstGeom>
        </p:spPr>
        <p:txBody>
          <a:bodyPr/>
          <a:lstStyle/>
          <a:p>
            <a:pPr algn="ctr" defTabSz="850391">
              <a:defRPr sz="5115"/>
            </a:pPr>
            <a:r>
              <a:t>This resource — </a:t>
            </a:r>
            <a:r>
              <a:rPr i="1"/>
              <a:t>Fostering a healthy democracy through support for local journalism: A toolkit for municipal leaders — </a:t>
            </a:r>
            <a:endParaRPr i="1"/>
          </a:p>
          <a:p>
            <a:pPr algn="ctr" defTabSz="850391">
              <a:defRPr sz="5115"/>
            </a:pPr>
            <a:r>
              <a:t>was produced by </a:t>
            </a:r>
            <a:r>
              <a:rPr u="sng">
                <a:hlinkClick r:id="rId2" invalidUrl="" action="" tgtFrame="" tooltip="" history="1" highlightClick="0" endSnd="0"/>
              </a:rPr>
              <a:t>Ink-stained Wretches</a:t>
            </a:r>
            <a:r>
              <a:rPr u="sng"/>
              <a:t> </a:t>
            </a:r>
            <a:r>
              <a:t>in partnership with </a:t>
            </a:r>
            <a:endParaRPr>
              <a:solidFill>
                <a:srgbClr val="004C7F"/>
              </a:solidFill>
            </a:endParaRPr>
          </a:p>
          <a:p>
            <a:pPr algn="ctr" defTabSz="850391">
              <a:defRPr sz="5115"/>
            </a:pPr>
            <a:r>
              <a:t>the </a:t>
            </a:r>
            <a:r>
              <a:rPr u="sng">
                <a:hlinkClick r:id="rId3" invalidUrl="" action="" tgtFrame="" tooltip="" history="1" highlightClick="0" endSnd="0"/>
              </a:rPr>
              <a:t>Local News Research Project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QR code - light blue.png" descr="QR code - light 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41371" y="3299131"/>
            <a:ext cx="7117738" cy="7117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nk-Stained-Wretches_Full-Colour.jpg" descr="Ink-Stained-Wretches_Full-Colou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6732" y="3299131"/>
            <a:ext cx="11509460" cy="7117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99;p2"/>
          <p:cNvSpPr txBox="1"/>
          <p:nvPr>
            <p:ph type="title"/>
          </p:nvPr>
        </p:nvSpPr>
        <p:spPr>
          <a:xfrm>
            <a:off x="5732685" y="4826279"/>
            <a:ext cx="12918630" cy="2072912"/>
          </a:xfrm>
          <a:prstGeom prst="rect">
            <a:avLst/>
          </a:prstGeom>
        </p:spPr>
        <p:txBody>
          <a:bodyPr/>
          <a:lstStyle>
            <a:lvl1pPr algn="ctr">
              <a:defRPr sz="7000"/>
            </a:lvl1pPr>
          </a:lstStyle>
          <a:p>
            <a:pPr/>
            <a:r>
              <a:t>GETTING INFORMED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10;p4"/>
          <p:cNvSpPr txBox="1"/>
          <p:nvPr>
            <p:ph type="title"/>
          </p:nvPr>
        </p:nvSpPr>
        <p:spPr>
          <a:xfrm>
            <a:off x="116709" y="2225017"/>
            <a:ext cx="24150582" cy="4648204"/>
          </a:xfrm>
          <a:prstGeom prst="rect">
            <a:avLst/>
          </a:prstGeom>
        </p:spPr>
        <p:txBody>
          <a:bodyPr/>
          <a:lstStyle/>
          <a:p>
            <a:pPr algn="ctr">
              <a:defRPr sz="7000"/>
            </a:pPr>
            <a:r>
              <a:t>CLOSED: </a:t>
            </a:r>
          </a:p>
          <a:p>
            <a:pPr algn="ctr">
              <a:defRPr sz="7000"/>
            </a:pPr>
            <a:r>
              <a:t>605 local news outlets </a:t>
            </a:r>
          </a:p>
          <a:p>
            <a:pPr algn="ctr">
              <a:defRPr sz="7000"/>
            </a:pPr>
            <a:r>
              <a:t>in 388 communities across Canada* </a:t>
            </a:r>
          </a:p>
        </p:txBody>
      </p:sp>
      <p:sp>
        <p:nvSpPr>
          <p:cNvPr id="194" name="Google Shape;111;p4"/>
          <p:cNvSpPr txBox="1"/>
          <p:nvPr/>
        </p:nvSpPr>
        <p:spPr>
          <a:xfrm>
            <a:off x="14042614" y="8029867"/>
            <a:ext cx="9354303" cy="2420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r">
              <a:defRPr sz="300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2" invalidUrl="" action="" tgtFrame="" tooltip="" history="1" highlightClick="0" endSnd="0"/>
              </a:rPr>
              <a:t>Local News Research Project</a:t>
            </a:r>
            <a:r>
              <a:rPr u="none"/>
              <a:t> 2008 - December 2025</a:t>
            </a:r>
            <a:endParaRPr u="none"/>
          </a:p>
          <a:p>
            <a:pPr algn="r">
              <a:defRPr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*See the report for data on mergers; news outlets that have launched and closed (156); and outlets that have launched and survived (264).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16;p5"/>
          <p:cNvSpPr txBox="1"/>
          <p:nvPr/>
        </p:nvSpPr>
        <p:spPr>
          <a:xfrm>
            <a:off x="1149150" y="11079119"/>
            <a:ext cx="22085700" cy="55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3000" u="sng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2" invalidUrl="" action="" tgtFrame="" tooltip="" history="1" highlightClick="0" endSnd="0"/>
              </a:rPr>
              <a:t>Local News Research Project</a:t>
            </a:r>
            <a:r>
              <a:rPr u="none"/>
              <a:t> </a:t>
            </a:r>
            <a:r>
              <a:rPr sz="3100" u="none">
                <a:latin typeface="+mn-lt"/>
                <a:ea typeface="+mn-ea"/>
                <a:cs typeface="+mn-cs"/>
                <a:sym typeface="Arial"/>
              </a:rPr>
              <a:t>interactive map</a:t>
            </a:r>
          </a:p>
        </p:txBody>
      </p:sp>
      <p:pic>
        <p:nvPicPr>
          <p:cNvPr id="197" name="LRP Map October 2024.png" descr="LRP Map October 20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2139" y="1013691"/>
            <a:ext cx="21979722" cy="9804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22;p6"/>
          <p:cNvSpPr txBox="1"/>
          <p:nvPr>
            <p:ph type="title"/>
          </p:nvPr>
        </p:nvSpPr>
        <p:spPr>
          <a:xfrm>
            <a:off x="3679661" y="4074822"/>
            <a:ext cx="17024702" cy="2656201"/>
          </a:xfrm>
          <a:prstGeom prst="rect">
            <a:avLst/>
          </a:prstGeom>
        </p:spPr>
        <p:txBody>
          <a:bodyPr/>
          <a:lstStyle/>
          <a:p>
            <a:pPr algn="ctr">
              <a:defRPr sz="7000"/>
            </a:pPr>
            <a:r>
              <a:t>surviving newsrooms</a:t>
            </a:r>
          </a:p>
          <a:p>
            <a:pPr algn="ctr">
              <a:defRPr sz="7000"/>
            </a:pPr>
            <a:r>
              <a:t>have been severely depleted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137;p9" descr="Google Shape;137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1355" y="631890"/>
            <a:ext cx="8838853" cy="1245222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Google Shape;138;p9"/>
          <p:cNvSpPr txBox="1"/>
          <p:nvPr/>
        </p:nvSpPr>
        <p:spPr>
          <a:xfrm>
            <a:off x="12980179" y="3993134"/>
            <a:ext cx="10217574" cy="572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“Public access to quality information allows citizens to exercise their rights, hold their governments to account and make more informed decisions about their lives.” </a:t>
            </a:r>
            <a:r>
              <a:rPr b="0" sz="3000"/>
              <a:t>(</a:t>
            </a:r>
            <a:r>
              <a:rPr b="0" sz="3000" u="sng">
                <a:hlinkClick r:id="rId3" invalidUrl="" action="" tgtFrame="" tooltip="" history="1" highlightClick="0" endSnd="0"/>
              </a:rPr>
              <a:t>Towards the Localization of the SDGs</a:t>
            </a:r>
            <a:r>
              <a:rPr b="0" sz="3000"/>
              <a:t>, p.107)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5C1FF"/>
            </a:gs>
            <a:gs pos="100000">
              <a:srgbClr val="0076B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27;p7"/>
          <p:cNvSpPr txBox="1"/>
          <p:nvPr>
            <p:ph type="title"/>
          </p:nvPr>
        </p:nvSpPr>
        <p:spPr>
          <a:xfrm>
            <a:off x="2154776" y="3540910"/>
            <a:ext cx="20074448" cy="2756725"/>
          </a:xfrm>
          <a:prstGeom prst="rect">
            <a:avLst/>
          </a:prstGeom>
        </p:spPr>
        <p:txBody>
          <a:bodyPr/>
          <a:lstStyle>
            <a:lvl1pPr algn="ctr">
              <a:defRPr sz="7000"/>
            </a:lvl1pPr>
          </a:lstStyle>
          <a:p>
            <a:pPr/>
            <a:r>
              <a:t>GETTING CONNECTED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003462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4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